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7" r:id="rId7"/>
    <p:sldId id="262" r:id="rId8"/>
    <p:sldId id="263" r:id="rId9"/>
    <p:sldId id="264" r:id="rId10"/>
    <p:sldId id="265" r:id="rId11"/>
    <p:sldId id="266" r:id="rId12"/>
    <p:sldId id="277" r:id="rId13"/>
    <p:sldId id="268" r:id="rId14"/>
    <p:sldId id="269" r:id="rId15"/>
    <p:sldId id="270" r:id="rId16"/>
    <p:sldId id="278" r:id="rId17"/>
    <p:sldId id="271" r:id="rId18"/>
    <p:sldId id="272" r:id="rId19"/>
    <p:sldId id="273" r:id="rId20"/>
    <p:sldId id="274" r:id="rId21"/>
    <p:sldId id="275" r:id="rId22"/>
    <p:sldId id="276" r:id="rId23"/>
    <p:sldId id="282" r:id="rId24"/>
    <p:sldId id="279" r:id="rId25"/>
    <p:sldId id="280" r:id="rId26"/>
    <p:sldId id="283" r:id="rId27"/>
    <p:sldId id="281" r:id="rId28"/>
    <p:sldId id="289" r:id="rId29"/>
    <p:sldId id="288" r:id="rId30"/>
    <p:sldId id="284" r:id="rId31"/>
    <p:sldId id="285" r:id="rId32"/>
    <p:sldId id="286" r:id="rId33"/>
    <p:sldId id="287" r:id="rId34"/>
    <p:sldId id="290"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9" d="100"/>
          <a:sy n="39" d="100"/>
        </p:scale>
        <p:origin x="78" y="17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FCBB7425-8894-440E-A21C-07F3AACC2DF1}"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BD8778-58F3-454C-BF06-344956A7DA6B}" type="slidenum">
              <a:rPr lang="zh-CN" altLang="en-US" smtClean="0"/>
              <a:t>‹#›</a:t>
            </a:fld>
            <a:endParaRPr lang="zh-CN" altLang="en-US"/>
          </a:p>
        </p:txBody>
      </p:sp>
    </p:spTree>
    <p:extLst>
      <p:ext uri="{BB962C8B-B14F-4D97-AF65-F5344CB8AC3E}">
        <p14:creationId xmlns:p14="http://schemas.microsoft.com/office/powerpoint/2010/main" val="1141804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CBB7425-8894-440E-A21C-07F3AACC2DF1}"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BD8778-58F3-454C-BF06-344956A7DA6B}" type="slidenum">
              <a:rPr lang="zh-CN" altLang="en-US" smtClean="0"/>
              <a:t>‹#›</a:t>
            </a:fld>
            <a:endParaRPr lang="zh-CN" altLang="en-US"/>
          </a:p>
        </p:txBody>
      </p:sp>
    </p:spTree>
    <p:extLst>
      <p:ext uri="{BB962C8B-B14F-4D97-AF65-F5344CB8AC3E}">
        <p14:creationId xmlns:p14="http://schemas.microsoft.com/office/powerpoint/2010/main" val="307936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CBB7425-8894-440E-A21C-07F3AACC2DF1}"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BD8778-58F3-454C-BF06-344956A7DA6B}" type="slidenum">
              <a:rPr lang="zh-CN" altLang="en-US" smtClean="0"/>
              <a:t>‹#›</a:t>
            </a:fld>
            <a:endParaRPr lang="zh-CN" altLang="en-US"/>
          </a:p>
        </p:txBody>
      </p:sp>
    </p:spTree>
    <p:extLst>
      <p:ext uri="{BB962C8B-B14F-4D97-AF65-F5344CB8AC3E}">
        <p14:creationId xmlns:p14="http://schemas.microsoft.com/office/powerpoint/2010/main" val="4294296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CBB7425-8894-440E-A21C-07F3AACC2DF1}"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BD8778-58F3-454C-BF06-344956A7DA6B}" type="slidenum">
              <a:rPr lang="zh-CN" altLang="en-US" smtClean="0"/>
              <a:t>‹#›</a:t>
            </a:fld>
            <a:endParaRPr lang="zh-CN" altLang="en-US"/>
          </a:p>
        </p:txBody>
      </p:sp>
    </p:spTree>
    <p:extLst>
      <p:ext uri="{BB962C8B-B14F-4D97-AF65-F5344CB8AC3E}">
        <p14:creationId xmlns:p14="http://schemas.microsoft.com/office/powerpoint/2010/main" val="1150679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FCBB7425-8894-440E-A21C-07F3AACC2DF1}"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BD8778-58F3-454C-BF06-344956A7DA6B}" type="slidenum">
              <a:rPr lang="zh-CN" altLang="en-US" smtClean="0"/>
              <a:t>‹#›</a:t>
            </a:fld>
            <a:endParaRPr lang="zh-CN" altLang="en-US"/>
          </a:p>
        </p:txBody>
      </p:sp>
    </p:spTree>
    <p:extLst>
      <p:ext uri="{BB962C8B-B14F-4D97-AF65-F5344CB8AC3E}">
        <p14:creationId xmlns:p14="http://schemas.microsoft.com/office/powerpoint/2010/main" val="2302669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CBB7425-8894-440E-A21C-07F3AACC2DF1}"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BD8778-58F3-454C-BF06-344956A7DA6B}" type="slidenum">
              <a:rPr lang="zh-CN" altLang="en-US" smtClean="0"/>
              <a:t>‹#›</a:t>
            </a:fld>
            <a:endParaRPr lang="zh-CN" altLang="en-US"/>
          </a:p>
        </p:txBody>
      </p:sp>
    </p:spTree>
    <p:extLst>
      <p:ext uri="{BB962C8B-B14F-4D97-AF65-F5344CB8AC3E}">
        <p14:creationId xmlns:p14="http://schemas.microsoft.com/office/powerpoint/2010/main" val="161639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CBB7425-8894-440E-A21C-07F3AACC2DF1}" type="datetimeFigureOut">
              <a:rPr lang="zh-CN" altLang="en-US" smtClean="0"/>
              <a:t>2018/11/4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9BD8778-58F3-454C-BF06-344956A7DA6B}" type="slidenum">
              <a:rPr lang="zh-CN" altLang="en-US" smtClean="0"/>
              <a:t>‹#›</a:t>
            </a:fld>
            <a:endParaRPr lang="zh-CN" altLang="en-US"/>
          </a:p>
        </p:txBody>
      </p:sp>
    </p:spTree>
    <p:extLst>
      <p:ext uri="{BB962C8B-B14F-4D97-AF65-F5344CB8AC3E}">
        <p14:creationId xmlns:p14="http://schemas.microsoft.com/office/powerpoint/2010/main" val="2029120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CBB7425-8894-440E-A21C-07F3AACC2DF1}" type="datetimeFigureOut">
              <a:rPr lang="zh-CN" altLang="en-US" smtClean="0"/>
              <a:t>2018/11/4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9BD8778-58F3-454C-BF06-344956A7DA6B}" type="slidenum">
              <a:rPr lang="zh-CN" altLang="en-US" smtClean="0"/>
              <a:t>‹#›</a:t>
            </a:fld>
            <a:endParaRPr lang="zh-CN" altLang="en-US"/>
          </a:p>
        </p:txBody>
      </p:sp>
    </p:spTree>
    <p:extLst>
      <p:ext uri="{BB962C8B-B14F-4D97-AF65-F5344CB8AC3E}">
        <p14:creationId xmlns:p14="http://schemas.microsoft.com/office/powerpoint/2010/main" val="3582836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BB7425-8894-440E-A21C-07F3AACC2DF1}" type="datetimeFigureOut">
              <a:rPr lang="zh-CN" altLang="en-US" smtClean="0"/>
              <a:t>2018/11/4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BD8778-58F3-454C-BF06-344956A7DA6B}" type="slidenum">
              <a:rPr lang="zh-CN" altLang="en-US" smtClean="0"/>
              <a:t>‹#›</a:t>
            </a:fld>
            <a:endParaRPr lang="zh-CN" altLang="en-US"/>
          </a:p>
        </p:txBody>
      </p:sp>
    </p:spTree>
    <p:extLst>
      <p:ext uri="{BB962C8B-B14F-4D97-AF65-F5344CB8AC3E}">
        <p14:creationId xmlns:p14="http://schemas.microsoft.com/office/powerpoint/2010/main" val="68522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FCBB7425-8894-440E-A21C-07F3AACC2DF1}"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BD8778-58F3-454C-BF06-344956A7DA6B}" type="slidenum">
              <a:rPr lang="zh-CN" altLang="en-US" smtClean="0"/>
              <a:t>‹#›</a:t>
            </a:fld>
            <a:endParaRPr lang="zh-CN" altLang="en-US"/>
          </a:p>
        </p:txBody>
      </p:sp>
    </p:spTree>
    <p:extLst>
      <p:ext uri="{BB962C8B-B14F-4D97-AF65-F5344CB8AC3E}">
        <p14:creationId xmlns:p14="http://schemas.microsoft.com/office/powerpoint/2010/main" val="1298678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FCBB7425-8894-440E-A21C-07F3AACC2DF1}"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BD8778-58F3-454C-BF06-344956A7DA6B}" type="slidenum">
              <a:rPr lang="zh-CN" altLang="en-US" smtClean="0"/>
              <a:t>‹#›</a:t>
            </a:fld>
            <a:endParaRPr lang="zh-CN" altLang="en-US"/>
          </a:p>
        </p:txBody>
      </p:sp>
    </p:spTree>
    <p:extLst>
      <p:ext uri="{BB962C8B-B14F-4D97-AF65-F5344CB8AC3E}">
        <p14:creationId xmlns:p14="http://schemas.microsoft.com/office/powerpoint/2010/main" val="3515835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BB7425-8894-440E-A21C-07F3AACC2DF1}" type="datetimeFigureOut">
              <a:rPr lang="zh-CN" altLang="en-US" smtClean="0"/>
              <a:t>2018/11/4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BD8778-58F3-454C-BF06-344956A7DA6B}" type="slidenum">
              <a:rPr lang="zh-CN" altLang="en-US" smtClean="0"/>
              <a:t>‹#›</a:t>
            </a:fld>
            <a:endParaRPr lang="zh-CN" altLang="en-US"/>
          </a:p>
        </p:txBody>
      </p:sp>
    </p:spTree>
    <p:extLst>
      <p:ext uri="{BB962C8B-B14F-4D97-AF65-F5344CB8AC3E}">
        <p14:creationId xmlns:p14="http://schemas.microsoft.com/office/powerpoint/2010/main" val="130859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3785652"/>
          </a:xfrm>
          <a:prstGeom prst="rect">
            <a:avLst/>
          </a:prstGeom>
          <a:noFill/>
        </p:spPr>
        <p:txBody>
          <a:bodyPr wrap="square" rtlCol="0">
            <a:spAutoFit/>
          </a:bodyPr>
          <a:lstStyle/>
          <a:p>
            <a:r>
              <a:rPr lang="en-US" altLang="zh-CN" sz="2000" dirty="0" smtClean="0"/>
              <a:t>Chapter 13</a:t>
            </a:r>
          </a:p>
          <a:p>
            <a:endParaRPr lang="en-US" altLang="zh-CN" sz="2000" dirty="0" smtClean="0"/>
          </a:p>
          <a:p>
            <a:r>
              <a:rPr lang="en-US" altLang="zh-CN" sz="2000" u="sng" dirty="0" smtClean="0"/>
              <a:t>Support Vector Machines</a:t>
            </a:r>
          </a:p>
          <a:p>
            <a:r>
              <a:rPr lang="en-US" altLang="zh-CN" sz="2000" dirty="0" smtClean="0"/>
              <a:t>Optimization objective</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And compared to both the logistic regression and neural networks, the support Vector Machine or the SVM, sometimes gives a cleaner and sometimes more powerful way of learning complex nonlinear functions.</a:t>
            </a:r>
            <a:endParaRPr lang="en-US" altLang="zh-CN" sz="2000" dirty="0"/>
          </a:p>
        </p:txBody>
      </p:sp>
    </p:spTree>
    <p:extLst>
      <p:ext uri="{BB962C8B-B14F-4D97-AF65-F5344CB8AC3E}">
        <p14:creationId xmlns:p14="http://schemas.microsoft.com/office/powerpoint/2010/main" val="1102596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13</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This gives the SVM a certain robustness because it tries to separate the data with as large a margin as possible.</a:t>
            </a:r>
          </a:p>
        </p:txBody>
      </p:sp>
      <p:pic>
        <p:nvPicPr>
          <p:cNvPr id="2" name="图片 1"/>
          <p:cNvPicPr>
            <a:picLocks noChangeAspect="1"/>
          </p:cNvPicPr>
          <p:nvPr/>
        </p:nvPicPr>
        <p:blipFill>
          <a:blip r:embed="rId2"/>
          <a:stretch>
            <a:fillRect/>
          </a:stretch>
        </p:blipFill>
        <p:spPr>
          <a:xfrm>
            <a:off x="1707605" y="1182019"/>
            <a:ext cx="9161905" cy="4514286"/>
          </a:xfrm>
          <a:prstGeom prst="rect">
            <a:avLst/>
          </a:prstGeom>
        </p:spPr>
      </p:pic>
    </p:spTree>
    <p:extLst>
      <p:ext uri="{BB962C8B-B14F-4D97-AF65-F5344CB8AC3E}">
        <p14:creationId xmlns:p14="http://schemas.microsoft.com/office/powerpoint/2010/main" val="31584485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02844" y="795408"/>
            <a:ext cx="8171428" cy="3876190"/>
          </a:xfrm>
          <a:prstGeom prst="rect">
            <a:avLst/>
          </a:prstGeom>
        </p:spPr>
      </p:pic>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13</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a:p>
          <a:p>
            <a:endParaRPr lang="en-US" altLang="zh-CN" sz="2000" dirty="0" smtClean="0"/>
          </a:p>
          <a:p>
            <a:r>
              <a:rPr lang="en-US" altLang="zh-CN" sz="2000" dirty="0" smtClean="0"/>
              <a:t>If all you’re doing is use a large margin classifier then your learning algorithms can be sensitives to outliers.</a:t>
            </a:r>
          </a:p>
          <a:p>
            <a:r>
              <a:rPr lang="en-US" altLang="zh-CN" sz="2000" dirty="0" smtClean="0"/>
              <a:t>If the data were not linearly separable so if you had some positive examples in here, or you have some negative examples in here then the SVM will also do the right thing. </a:t>
            </a:r>
          </a:p>
          <a:p>
            <a:r>
              <a:rPr lang="en-US" altLang="zh-CN" sz="2000" dirty="0" smtClean="0"/>
              <a:t>When applying support vector machines, when C is not very very large like that it can do a better job ignoring the few outliers like here. And also do fine and do reasonable things even if your data is not linearly separable.</a:t>
            </a:r>
            <a:endParaRPr lang="en-US" altLang="zh-CN" sz="2000" dirty="0"/>
          </a:p>
        </p:txBody>
      </p:sp>
    </p:spTree>
    <p:extLst>
      <p:ext uri="{BB962C8B-B14F-4D97-AF65-F5344CB8AC3E}">
        <p14:creationId xmlns:p14="http://schemas.microsoft.com/office/powerpoint/2010/main" val="23651860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1323439"/>
          </a:xfrm>
          <a:prstGeom prst="rect">
            <a:avLst/>
          </a:prstGeom>
          <a:noFill/>
        </p:spPr>
        <p:txBody>
          <a:bodyPr wrap="square" rtlCol="0">
            <a:spAutoFit/>
          </a:bodyPr>
          <a:lstStyle/>
          <a:p>
            <a:r>
              <a:rPr lang="en-US" altLang="zh-CN" sz="2000" dirty="0" smtClean="0"/>
              <a:t>Chapter 13</a:t>
            </a:r>
          </a:p>
          <a:p>
            <a:endParaRPr lang="en-US" altLang="zh-CN" sz="2000" dirty="0" smtClean="0"/>
          </a:p>
          <a:p>
            <a:r>
              <a:rPr lang="en-US" altLang="zh-CN" sz="2000" u="sng" dirty="0" smtClean="0"/>
              <a:t>Support Vector Machines</a:t>
            </a:r>
          </a:p>
          <a:p>
            <a:r>
              <a:rPr lang="en-US" altLang="zh-CN" sz="2000" dirty="0" smtClean="0"/>
              <a:t>The mathematics behind large margin classification(optional)</a:t>
            </a:r>
          </a:p>
        </p:txBody>
      </p:sp>
    </p:spTree>
    <p:extLst>
      <p:ext uri="{BB962C8B-B14F-4D97-AF65-F5344CB8AC3E}">
        <p14:creationId xmlns:p14="http://schemas.microsoft.com/office/powerpoint/2010/main" val="19366613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13</a:t>
            </a:r>
          </a:p>
          <a:p>
            <a:endParaRPr lang="en-US" altLang="zh-CN" sz="2000" dirty="0" smtClean="0"/>
          </a:p>
        </p:txBody>
      </p:sp>
      <p:pic>
        <p:nvPicPr>
          <p:cNvPr id="2" name="图片 1"/>
          <p:cNvPicPr>
            <a:picLocks noChangeAspect="1"/>
          </p:cNvPicPr>
          <p:nvPr/>
        </p:nvPicPr>
        <p:blipFill>
          <a:blip r:embed="rId2"/>
          <a:stretch>
            <a:fillRect/>
          </a:stretch>
        </p:blipFill>
        <p:spPr>
          <a:xfrm>
            <a:off x="2055224" y="1182019"/>
            <a:ext cx="8466667" cy="4780952"/>
          </a:xfrm>
          <a:prstGeom prst="rect">
            <a:avLst/>
          </a:prstGeom>
        </p:spPr>
      </p:pic>
    </p:spTree>
    <p:extLst>
      <p:ext uri="{BB962C8B-B14F-4D97-AF65-F5344CB8AC3E}">
        <p14:creationId xmlns:p14="http://schemas.microsoft.com/office/powerpoint/2010/main" val="11037062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59986" y="1489796"/>
            <a:ext cx="8857143" cy="4733333"/>
          </a:xfrm>
          <a:prstGeom prst="rect">
            <a:avLst/>
          </a:prstGeom>
        </p:spPr>
      </p:pic>
      <p:sp>
        <p:nvSpPr>
          <p:cNvPr id="4" name="文本框 3"/>
          <p:cNvSpPr txBox="1"/>
          <p:nvPr/>
        </p:nvSpPr>
        <p:spPr>
          <a:xfrm>
            <a:off x="838199" y="474133"/>
            <a:ext cx="10900719" cy="1015663"/>
          </a:xfrm>
          <a:prstGeom prst="rect">
            <a:avLst/>
          </a:prstGeom>
          <a:noFill/>
        </p:spPr>
        <p:txBody>
          <a:bodyPr wrap="square" rtlCol="0">
            <a:spAutoFit/>
          </a:bodyPr>
          <a:lstStyle/>
          <a:p>
            <a:r>
              <a:rPr lang="en-US" altLang="zh-CN" sz="2000" dirty="0" smtClean="0"/>
              <a:t>Chapter 13</a:t>
            </a:r>
          </a:p>
          <a:p>
            <a:r>
              <a:rPr lang="en-US" altLang="zh-CN" sz="2000" dirty="0" smtClean="0"/>
              <a:t>All the support vector machine is doing in the optimization objective is it’s minimizing the square norm of the square length of the parameter vector theta.</a:t>
            </a:r>
          </a:p>
        </p:txBody>
      </p:sp>
    </p:spTree>
    <p:extLst>
      <p:ext uri="{BB962C8B-B14F-4D97-AF65-F5344CB8AC3E}">
        <p14:creationId xmlns:p14="http://schemas.microsoft.com/office/powerpoint/2010/main" val="25640444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13</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r>
              <a:rPr lang="en-US" altLang="zh-CN" sz="2000" dirty="0" smtClean="0"/>
              <a:t>And so by making the margin large, by making these tyros P1,P2,P3 and so on that the SVM can end up with a smaller value for the norm of theta which is what is trying to do in the objective. And this is why this support vector machine ends up with enlarge margin classifiers, because it is trying to maximize the norm of these P1 which is the distance from training examples to the decision boundary.</a:t>
            </a:r>
            <a:endParaRPr lang="en-US" altLang="zh-CN" sz="2000" dirty="0"/>
          </a:p>
        </p:txBody>
      </p:sp>
      <p:pic>
        <p:nvPicPr>
          <p:cNvPr id="3" name="图片 2"/>
          <p:cNvPicPr>
            <a:picLocks noChangeAspect="1"/>
          </p:cNvPicPr>
          <p:nvPr/>
        </p:nvPicPr>
        <p:blipFill>
          <a:blip r:embed="rId2"/>
          <a:stretch>
            <a:fillRect/>
          </a:stretch>
        </p:blipFill>
        <p:spPr>
          <a:xfrm>
            <a:off x="2284663" y="245533"/>
            <a:ext cx="8466667" cy="4695238"/>
          </a:xfrm>
          <a:prstGeom prst="rect">
            <a:avLst/>
          </a:prstGeom>
        </p:spPr>
      </p:pic>
    </p:spTree>
    <p:extLst>
      <p:ext uri="{BB962C8B-B14F-4D97-AF65-F5344CB8AC3E}">
        <p14:creationId xmlns:p14="http://schemas.microsoft.com/office/powerpoint/2010/main" val="6664960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1323439"/>
          </a:xfrm>
          <a:prstGeom prst="rect">
            <a:avLst/>
          </a:prstGeom>
          <a:noFill/>
        </p:spPr>
        <p:txBody>
          <a:bodyPr wrap="square" rtlCol="0">
            <a:spAutoFit/>
          </a:bodyPr>
          <a:lstStyle/>
          <a:p>
            <a:r>
              <a:rPr lang="en-US" altLang="zh-CN" sz="2000" dirty="0" smtClean="0"/>
              <a:t>Chapter 13</a:t>
            </a:r>
          </a:p>
          <a:p>
            <a:endParaRPr lang="en-US" altLang="zh-CN" sz="2000" dirty="0" smtClean="0"/>
          </a:p>
          <a:p>
            <a:r>
              <a:rPr lang="en-US" altLang="zh-CN" sz="2000" u="sng" dirty="0" smtClean="0"/>
              <a:t>Support Vector Machines</a:t>
            </a:r>
          </a:p>
          <a:p>
            <a:r>
              <a:rPr lang="en-US" altLang="zh-CN" sz="2000" dirty="0" smtClean="0"/>
              <a:t>Kernels Ⅰ</a:t>
            </a:r>
          </a:p>
        </p:txBody>
      </p:sp>
    </p:spTree>
    <p:extLst>
      <p:ext uri="{BB962C8B-B14F-4D97-AF65-F5344CB8AC3E}">
        <p14:creationId xmlns:p14="http://schemas.microsoft.com/office/powerpoint/2010/main" val="25878129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13</a:t>
            </a:r>
          </a:p>
          <a:p>
            <a:endParaRPr lang="en-US" altLang="zh-CN" sz="2000" dirty="0" smtClean="0"/>
          </a:p>
        </p:txBody>
      </p:sp>
      <p:pic>
        <p:nvPicPr>
          <p:cNvPr id="2" name="图片 1"/>
          <p:cNvPicPr>
            <a:picLocks noChangeAspect="1"/>
          </p:cNvPicPr>
          <p:nvPr/>
        </p:nvPicPr>
        <p:blipFill>
          <a:blip r:embed="rId2"/>
          <a:stretch>
            <a:fillRect/>
          </a:stretch>
        </p:blipFill>
        <p:spPr>
          <a:xfrm>
            <a:off x="2002844" y="1182019"/>
            <a:ext cx="8571428" cy="4523809"/>
          </a:xfrm>
          <a:prstGeom prst="rect">
            <a:avLst/>
          </a:prstGeom>
        </p:spPr>
      </p:pic>
    </p:spTree>
    <p:extLst>
      <p:ext uri="{BB962C8B-B14F-4D97-AF65-F5344CB8AC3E}">
        <p14:creationId xmlns:p14="http://schemas.microsoft.com/office/powerpoint/2010/main" val="35432851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13</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And the specific kernel I’m using here this is actually called a Gaussian kernel. And so this formula, this particular choice of similarity function is called a Gaussian kernel.</a:t>
            </a:r>
          </a:p>
          <a:p>
            <a:r>
              <a:rPr lang="en-US" altLang="zh-CN" sz="2000" dirty="0" smtClean="0"/>
              <a:t>In the abstract these different similarity functions are called kernels and we can have different similarity functions and specific example I’m giving here is called Gaussian kernel.</a:t>
            </a:r>
          </a:p>
        </p:txBody>
      </p:sp>
      <p:pic>
        <p:nvPicPr>
          <p:cNvPr id="2" name="图片 1"/>
          <p:cNvPicPr>
            <a:picLocks noChangeAspect="1"/>
          </p:cNvPicPr>
          <p:nvPr/>
        </p:nvPicPr>
        <p:blipFill>
          <a:blip r:embed="rId2"/>
          <a:stretch>
            <a:fillRect/>
          </a:stretch>
        </p:blipFill>
        <p:spPr>
          <a:xfrm>
            <a:off x="2145701" y="474133"/>
            <a:ext cx="8285714" cy="4571429"/>
          </a:xfrm>
          <a:prstGeom prst="rect">
            <a:avLst/>
          </a:prstGeom>
        </p:spPr>
      </p:pic>
    </p:spTree>
    <p:extLst>
      <p:ext uri="{BB962C8B-B14F-4D97-AF65-F5344CB8AC3E}">
        <p14:creationId xmlns:p14="http://schemas.microsoft.com/office/powerpoint/2010/main" val="34800643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02844" y="1336160"/>
            <a:ext cx="8571428" cy="4523809"/>
          </a:xfrm>
          <a:prstGeom prst="rect">
            <a:avLst/>
          </a:prstGeom>
        </p:spPr>
      </p:pic>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13</a:t>
            </a:r>
          </a:p>
          <a:p>
            <a:r>
              <a:rPr lang="en-US" altLang="zh-CN" sz="2000" dirty="0" smtClean="0"/>
              <a:t>Ignoring the intercept term(</a:t>
            </a:r>
            <a:r>
              <a:rPr lang="zh-CN" altLang="en-US" sz="2000" dirty="0" smtClean="0"/>
              <a:t>截距项</a:t>
            </a:r>
            <a:r>
              <a:rPr lang="en-US" altLang="zh-CN" sz="2000" dirty="0" smtClean="0"/>
              <a:t>) X0 which is always equal to 1. the Euclidean distance.</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                            is</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Exponentiation function / similarity function</a:t>
            </a:r>
            <a:endParaRPr lang="en-US" altLang="zh-CN" sz="2000" dirty="0"/>
          </a:p>
        </p:txBody>
      </p:sp>
    </p:spTree>
    <p:extLst>
      <p:ext uri="{BB962C8B-B14F-4D97-AF65-F5344CB8AC3E}">
        <p14:creationId xmlns:p14="http://schemas.microsoft.com/office/powerpoint/2010/main" val="38178821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13</a:t>
            </a:r>
          </a:p>
          <a:p>
            <a:endParaRPr lang="en-US" altLang="zh-CN" sz="2000" dirty="0" smtClean="0"/>
          </a:p>
        </p:txBody>
      </p:sp>
      <p:pic>
        <p:nvPicPr>
          <p:cNvPr id="2" name="图片 1"/>
          <p:cNvPicPr>
            <a:picLocks noChangeAspect="1"/>
          </p:cNvPicPr>
          <p:nvPr/>
        </p:nvPicPr>
        <p:blipFill>
          <a:blip r:embed="rId2"/>
          <a:stretch>
            <a:fillRect/>
          </a:stretch>
        </p:blipFill>
        <p:spPr>
          <a:xfrm>
            <a:off x="2026653" y="1182019"/>
            <a:ext cx="8523809" cy="4590476"/>
          </a:xfrm>
          <a:prstGeom prst="rect">
            <a:avLst/>
          </a:prstGeom>
        </p:spPr>
      </p:pic>
    </p:spTree>
    <p:extLst>
      <p:ext uri="{BB962C8B-B14F-4D97-AF65-F5344CB8AC3E}">
        <p14:creationId xmlns:p14="http://schemas.microsoft.com/office/powerpoint/2010/main" val="36810838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13</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If sigma to 2 is large, then as you move away from l1, the value of the feature fall away much more slowly.</a:t>
            </a:r>
          </a:p>
        </p:txBody>
      </p:sp>
      <p:pic>
        <p:nvPicPr>
          <p:cNvPr id="2" name="图片 1"/>
          <p:cNvPicPr>
            <a:picLocks noChangeAspect="1"/>
          </p:cNvPicPr>
          <p:nvPr/>
        </p:nvPicPr>
        <p:blipFill>
          <a:blip r:embed="rId2"/>
          <a:stretch>
            <a:fillRect/>
          </a:stretch>
        </p:blipFill>
        <p:spPr>
          <a:xfrm>
            <a:off x="2026653" y="984564"/>
            <a:ext cx="8523809" cy="4523809"/>
          </a:xfrm>
          <a:prstGeom prst="rect">
            <a:avLst/>
          </a:prstGeom>
        </p:spPr>
      </p:pic>
    </p:spTree>
    <p:extLst>
      <p:ext uri="{BB962C8B-B14F-4D97-AF65-F5344CB8AC3E}">
        <p14:creationId xmlns:p14="http://schemas.microsoft.com/office/powerpoint/2010/main" val="27036593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13</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r>
              <a:rPr lang="en-US" altLang="zh-CN" sz="2000" dirty="0" smtClean="0"/>
              <a:t>And so this is how with this definition of the landmarks and of the kernel function. We can learn pretty complex non-linear decision boundary, like what I just draw where we predict positive when we’re close to either one of the two landmarks. And we predict negative when we’re very far away from any of the landmarks.</a:t>
            </a:r>
          </a:p>
        </p:txBody>
      </p:sp>
      <p:pic>
        <p:nvPicPr>
          <p:cNvPr id="2" name="图片 1"/>
          <p:cNvPicPr>
            <a:picLocks noChangeAspect="1"/>
          </p:cNvPicPr>
          <p:nvPr/>
        </p:nvPicPr>
        <p:blipFill>
          <a:blip r:embed="rId2"/>
          <a:stretch>
            <a:fillRect/>
          </a:stretch>
        </p:blipFill>
        <p:spPr>
          <a:xfrm>
            <a:off x="2098082" y="828076"/>
            <a:ext cx="8380952" cy="4514286"/>
          </a:xfrm>
          <a:prstGeom prst="rect">
            <a:avLst/>
          </a:prstGeom>
        </p:spPr>
      </p:pic>
    </p:spTree>
    <p:extLst>
      <p:ext uri="{BB962C8B-B14F-4D97-AF65-F5344CB8AC3E}">
        <p14:creationId xmlns:p14="http://schemas.microsoft.com/office/powerpoint/2010/main" val="11059399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1631216"/>
          </a:xfrm>
          <a:prstGeom prst="rect">
            <a:avLst/>
          </a:prstGeom>
          <a:noFill/>
        </p:spPr>
        <p:txBody>
          <a:bodyPr wrap="square" rtlCol="0">
            <a:spAutoFit/>
          </a:bodyPr>
          <a:lstStyle/>
          <a:p>
            <a:r>
              <a:rPr lang="en-US" altLang="zh-CN" sz="2000" dirty="0" smtClean="0"/>
              <a:t>Chapter 13</a:t>
            </a:r>
          </a:p>
          <a:p>
            <a:endParaRPr lang="en-US" altLang="zh-CN" sz="2000" dirty="0" smtClean="0"/>
          </a:p>
          <a:p>
            <a:r>
              <a:rPr lang="en-US" altLang="zh-CN" sz="2000" dirty="0" smtClean="0"/>
              <a:t>This is part of the idea of kernels of and how we use them with the support vector machine, which is that we define these extra features using landmarks and similarity functions to learn more complex nonlinear classifiers.</a:t>
            </a:r>
          </a:p>
        </p:txBody>
      </p:sp>
    </p:spTree>
    <p:extLst>
      <p:ext uri="{BB962C8B-B14F-4D97-AF65-F5344CB8AC3E}">
        <p14:creationId xmlns:p14="http://schemas.microsoft.com/office/powerpoint/2010/main" val="17297217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1323439"/>
          </a:xfrm>
          <a:prstGeom prst="rect">
            <a:avLst/>
          </a:prstGeom>
          <a:noFill/>
        </p:spPr>
        <p:txBody>
          <a:bodyPr wrap="square" rtlCol="0">
            <a:spAutoFit/>
          </a:bodyPr>
          <a:lstStyle/>
          <a:p>
            <a:r>
              <a:rPr lang="en-US" altLang="zh-CN" sz="2000" dirty="0" smtClean="0"/>
              <a:t>Chapter 13</a:t>
            </a:r>
          </a:p>
          <a:p>
            <a:endParaRPr lang="en-US" altLang="zh-CN" sz="2000" dirty="0" smtClean="0"/>
          </a:p>
          <a:p>
            <a:r>
              <a:rPr lang="en-US" altLang="zh-CN" sz="2000" u="sng" dirty="0" smtClean="0"/>
              <a:t>Support Vector Machines</a:t>
            </a:r>
          </a:p>
          <a:p>
            <a:r>
              <a:rPr lang="en-US" altLang="zh-CN" sz="2000" dirty="0" smtClean="0"/>
              <a:t>Kernels Ⅱ</a:t>
            </a:r>
          </a:p>
        </p:txBody>
      </p:sp>
    </p:spTree>
    <p:extLst>
      <p:ext uri="{BB962C8B-B14F-4D97-AF65-F5344CB8AC3E}">
        <p14:creationId xmlns:p14="http://schemas.microsoft.com/office/powerpoint/2010/main" val="18062374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632311"/>
          </a:xfrm>
          <a:prstGeom prst="rect">
            <a:avLst/>
          </a:prstGeom>
          <a:noFill/>
        </p:spPr>
        <p:txBody>
          <a:bodyPr wrap="square" rtlCol="0">
            <a:spAutoFit/>
          </a:bodyPr>
          <a:lstStyle/>
          <a:p>
            <a:r>
              <a:rPr lang="en-US" altLang="zh-CN" sz="2000" dirty="0" smtClean="0"/>
              <a:t>Chapter 13</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r>
              <a:rPr lang="en-US" altLang="zh-CN" sz="2000" dirty="0" smtClean="0"/>
              <a:t>And this is nice because it is saying that my features are basically going to measure how close an example is to one of the things I saw in my training set.</a:t>
            </a:r>
          </a:p>
        </p:txBody>
      </p:sp>
      <p:pic>
        <p:nvPicPr>
          <p:cNvPr id="2" name="图片 1"/>
          <p:cNvPicPr>
            <a:picLocks noChangeAspect="1"/>
          </p:cNvPicPr>
          <p:nvPr/>
        </p:nvPicPr>
        <p:blipFill>
          <a:blip r:embed="rId2"/>
          <a:stretch>
            <a:fillRect/>
          </a:stretch>
        </p:blipFill>
        <p:spPr>
          <a:xfrm>
            <a:off x="2159986" y="828076"/>
            <a:ext cx="8257143" cy="4590476"/>
          </a:xfrm>
          <a:prstGeom prst="rect">
            <a:avLst/>
          </a:prstGeom>
        </p:spPr>
      </p:pic>
    </p:spTree>
    <p:extLst>
      <p:ext uri="{BB962C8B-B14F-4D97-AF65-F5344CB8AC3E}">
        <p14:creationId xmlns:p14="http://schemas.microsoft.com/office/powerpoint/2010/main" val="10242730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13</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p:txBody>
      </p:sp>
      <p:pic>
        <p:nvPicPr>
          <p:cNvPr id="2" name="图片 1"/>
          <p:cNvPicPr>
            <a:picLocks noChangeAspect="1"/>
          </p:cNvPicPr>
          <p:nvPr/>
        </p:nvPicPr>
        <p:blipFill>
          <a:blip r:embed="rId2"/>
          <a:stretch>
            <a:fillRect/>
          </a:stretch>
        </p:blipFill>
        <p:spPr>
          <a:xfrm>
            <a:off x="1979034" y="1148939"/>
            <a:ext cx="8619048" cy="4590476"/>
          </a:xfrm>
          <a:prstGeom prst="rect">
            <a:avLst/>
          </a:prstGeom>
        </p:spPr>
      </p:pic>
    </p:spTree>
    <p:extLst>
      <p:ext uri="{BB962C8B-B14F-4D97-AF65-F5344CB8AC3E}">
        <p14:creationId xmlns:p14="http://schemas.microsoft.com/office/powerpoint/2010/main" val="28050252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13</a:t>
            </a:r>
          </a:p>
          <a:p>
            <a:r>
              <a:rPr lang="en-US" altLang="zh-CN" sz="2000" dirty="0" smtClean="0"/>
              <a:t>How to make prediction if you already have a setting for the parameter’s theta.</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r>
              <a:rPr lang="en-US" altLang="zh-CN" sz="2000" dirty="0" smtClean="0"/>
              <a:t>It actually modifies that last term a little bit to optimize something slightly different than just minimizing the norm squared of theta squared, of theta. Bit is done primarily for reasons of computational efficiency.</a:t>
            </a:r>
          </a:p>
        </p:txBody>
      </p:sp>
      <p:pic>
        <p:nvPicPr>
          <p:cNvPr id="3" name="图片 2"/>
          <p:cNvPicPr>
            <a:picLocks noChangeAspect="1"/>
          </p:cNvPicPr>
          <p:nvPr/>
        </p:nvPicPr>
        <p:blipFill>
          <a:blip r:embed="rId2"/>
          <a:stretch>
            <a:fillRect/>
          </a:stretch>
        </p:blipFill>
        <p:spPr>
          <a:xfrm>
            <a:off x="1924571" y="1119476"/>
            <a:ext cx="8342857" cy="4619048"/>
          </a:xfrm>
          <a:prstGeom prst="rect">
            <a:avLst/>
          </a:prstGeom>
        </p:spPr>
      </p:pic>
    </p:spTree>
    <p:extLst>
      <p:ext uri="{BB962C8B-B14F-4D97-AF65-F5344CB8AC3E}">
        <p14:creationId xmlns:p14="http://schemas.microsoft.com/office/powerpoint/2010/main" val="15017152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13</a:t>
            </a:r>
          </a:p>
          <a:p>
            <a:endParaRPr lang="en-US" altLang="zh-CN" sz="2000" dirty="0" smtClean="0"/>
          </a:p>
        </p:txBody>
      </p:sp>
      <p:pic>
        <p:nvPicPr>
          <p:cNvPr id="2" name="图片 1"/>
          <p:cNvPicPr>
            <a:picLocks noChangeAspect="1"/>
          </p:cNvPicPr>
          <p:nvPr/>
        </p:nvPicPr>
        <p:blipFill>
          <a:blip r:embed="rId2"/>
          <a:stretch>
            <a:fillRect/>
          </a:stretch>
        </p:blipFill>
        <p:spPr>
          <a:xfrm>
            <a:off x="2002844" y="1182019"/>
            <a:ext cx="8571428" cy="4571429"/>
          </a:xfrm>
          <a:prstGeom prst="rect">
            <a:avLst/>
          </a:prstGeom>
        </p:spPr>
      </p:pic>
    </p:spTree>
    <p:extLst>
      <p:ext uri="{BB962C8B-B14F-4D97-AF65-F5344CB8AC3E}">
        <p14:creationId xmlns:p14="http://schemas.microsoft.com/office/powerpoint/2010/main" val="29013144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1323439"/>
          </a:xfrm>
          <a:prstGeom prst="rect">
            <a:avLst/>
          </a:prstGeom>
          <a:noFill/>
        </p:spPr>
        <p:txBody>
          <a:bodyPr wrap="square" rtlCol="0">
            <a:spAutoFit/>
          </a:bodyPr>
          <a:lstStyle/>
          <a:p>
            <a:r>
              <a:rPr lang="en-US" altLang="zh-CN" sz="2000" dirty="0" smtClean="0"/>
              <a:t>Chapter 13</a:t>
            </a:r>
          </a:p>
          <a:p>
            <a:endParaRPr lang="en-US" altLang="zh-CN" sz="2000" dirty="0" smtClean="0"/>
          </a:p>
          <a:p>
            <a:r>
              <a:rPr lang="en-US" altLang="zh-CN" sz="2000" u="sng" dirty="0" smtClean="0"/>
              <a:t>Support Vector Machines</a:t>
            </a:r>
          </a:p>
          <a:p>
            <a:r>
              <a:rPr lang="en-US" altLang="zh-CN" sz="2000" smtClean="0"/>
              <a:t>Using an SVM</a:t>
            </a:r>
            <a:endParaRPr lang="en-US" altLang="zh-CN" sz="2000" dirty="0" smtClean="0"/>
          </a:p>
        </p:txBody>
      </p:sp>
    </p:spTree>
    <p:extLst>
      <p:ext uri="{BB962C8B-B14F-4D97-AF65-F5344CB8AC3E}">
        <p14:creationId xmlns:p14="http://schemas.microsoft.com/office/powerpoint/2010/main" val="29154486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13</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If sigma squared is large, then you tend to have a higher bias lower variance classifier, but if sigma squared is small, then you have a higher variance, lower bias classifier.</a:t>
            </a:r>
            <a:endParaRPr lang="en-US" altLang="zh-CN" sz="2000" dirty="0" smtClean="0"/>
          </a:p>
        </p:txBody>
      </p:sp>
      <p:pic>
        <p:nvPicPr>
          <p:cNvPr id="2" name="图片 1"/>
          <p:cNvPicPr>
            <a:picLocks noChangeAspect="1"/>
          </p:cNvPicPr>
          <p:nvPr/>
        </p:nvPicPr>
        <p:blipFill>
          <a:blip r:embed="rId2"/>
          <a:stretch>
            <a:fillRect/>
          </a:stretch>
        </p:blipFill>
        <p:spPr>
          <a:xfrm>
            <a:off x="2002844" y="1110843"/>
            <a:ext cx="8571428" cy="4666667"/>
          </a:xfrm>
          <a:prstGeom prst="rect">
            <a:avLst/>
          </a:prstGeom>
        </p:spPr>
      </p:pic>
    </p:spTree>
    <p:extLst>
      <p:ext uri="{BB962C8B-B14F-4D97-AF65-F5344CB8AC3E}">
        <p14:creationId xmlns:p14="http://schemas.microsoft.com/office/powerpoint/2010/main" val="31854860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13</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r>
              <a:rPr lang="en-US" altLang="zh-CN" sz="2000" dirty="0" smtClean="0"/>
              <a:t>When z is equal to large that is when theta transpose x is large that corresponds to a value of z that gives us a very small value, a very small contribution to the cost function. </a:t>
            </a:r>
            <a:endParaRPr lang="en-US" altLang="zh-CN" sz="2000" dirty="0"/>
          </a:p>
        </p:txBody>
      </p:sp>
      <p:pic>
        <p:nvPicPr>
          <p:cNvPr id="2" name="图片 1"/>
          <p:cNvPicPr>
            <a:picLocks noChangeAspect="1"/>
          </p:cNvPicPr>
          <p:nvPr/>
        </p:nvPicPr>
        <p:blipFill>
          <a:blip r:embed="rId2"/>
          <a:stretch>
            <a:fillRect/>
          </a:stretch>
        </p:blipFill>
        <p:spPr>
          <a:xfrm>
            <a:off x="1955224" y="924479"/>
            <a:ext cx="8666667" cy="4761905"/>
          </a:xfrm>
          <a:prstGeom prst="rect">
            <a:avLst/>
          </a:prstGeom>
        </p:spPr>
      </p:pic>
    </p:spTree>
    <p:extLst>
      <p:ext uri="{BB962C8B-B14F-4D97-AF65-F5344CB8AC3E}">
        <p14:creationId xmlns:p14="http://schemas.microsoft.com/office/powerpoint/2010/main" val="13657909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13</a:t>
            </a:r>
          </a:p>
          <a:p>
            <a:endParaRPr lang="en-US" altLang="zh-CN" sz="2000" dirty="0" smtClean="0"/>
          </a:p>
        </p:txBody>
      </p:sp>
      <p:pic>
        <p:nvPicPr>
          <p:cNvPr id="2" name="图片 1"/>
          <p:cNvPicPr>
            <a:picLocks noChangeAspect="1"/>
          </p:cNvPicPr>
          <p:nvPr/>
        </p:nvPicPr>
        <p:blipFill>
          <a:blip r:embed="rId2"/>
          <a:stretch>
            <a:fillRect/>
          </a:stretch>
        </p:blipFill>
        <p:spPr>
          <a:xfrm>
            <a:off x="1826653" y="1182019"/>
            <a:ext cx="8923809" cy="4609524"/>
          </a:xfrm>
          <a:prstGeom prst="rect">
            <a:avLst/>
          </a:prstGeom>
        </p:spPr>
      </p:pic>
    </p:spTree>
    <p:extLst>
      <p:ext uri="{BB962C8B-B14F-4D97-AF65-F5344CB8AC3E}">
        <p14:creationId xmlns:p14="http://schemas.microsoft.com/office/powerpoint/2010/main" val="41906596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26653" y="1182019"/>
            <a:ext cx="8523809" cy="4476190"/>
          </a:xfrm>
          <a:prstGeom prst="rect">
            <a:avLst/>
          </a:prstGeom>
        </p:spPr>
      </p:pic>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13</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                    Usually it used for data where X and I are all strictly non negative.</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So it ensures that inner products are never negative. And this captures the intuition that X and I are very similar to each other, then maybe the inner product between them will be large.</a:t>
            </a:r>
          </a:p>
          <a:p>
            <a:r>
              <a:rPr lang="en-US" altLang="zh-CN" sz="2000" dirty="0" smtClean="0"/>
              <a:t>If you do a quick web search, you should have found definitions that these are the kernels as well.</a:t>
            </a:r>
            <a:endParaRPr lang="en-US" altLang="zh-CN" sz="2000" dirty="0" smtClean="0"/>
          </a:p>
        </p:txBody>
      </p:sp>
    </p:spTree>
    <p:extLst>
      <p:ext uri="{BB962C8B-B14F-4D97-AF65-F5344CB8AC3E}">
        <p14:creationId xmlns:p14="http://schemas.microsoft.com/office/powerpoint/2010/main" val="18290077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98082" y="1182019"/>
            <a:ext cx="8380952" cy="4571429"/>
          </a:xfrm>
          <a:prstGeom prst="rect">
            <a:avLst/>
          </a:prstGeom>
        </p:spPr>
      </p:pic>
      <p:sp>
        <p:nvSpPr>
          <p:cNvPr id="4" name="文本框 3"/>
          <p:cNvSpPr txBox="1"/>
          <p:nvPr/>
        </p:nvSpPr>
        <p:spPr>
          <a:xfrm>
            <a:off x="838199" y="474133"/>
            <a:ext cx="10900719" cy="5016758"/>
          </a:xfrm>
          <a:prstGeom prst="rect">
            <a:avLst/>
          </a:prstGeom>
          <a:noFill/>
        </p:spPr>
        <p:txBody>
          <a:bodyPr wrap="square" rtlCol="0">
            <a:spAutoFit/>
          </a:bodyPr>
          <a:lstStyle/>
          <a:p>
            <a:r>
              <a:rPr lang="en-US" altLang="zh-CN" sz="2000" dirty="0" smtClean="0"/>
              <a:t>Chapter 13</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                                                                                                                 y</a:t>
            </a:r>
          </a:p>
        </p:txBody>
      </p:sp>
    </p:spTree>
    <p:extLst>
      <p:ext uri="{BB962C8B-B14F-4D97-AF65-F5344CB8AC3E}">
        <p14:creationId xmlns:p14="http://schemas.microsoft.com/office/powerpoint/2010/main" val="14399985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13</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a:p>
          <a:p>
            <a:endParaRPr lang="en-US" altLang="zh-CN" sz="2000" dirty="0" smtClean="0"/>
          </a:p>
          <a:p>
            <a:r>
              <a:rPr lang="en-US" altLang="zh-CN" sz="2000" dirty="0" smtClean="0"/>
              <a:t>Logistic regression and SVM without the kernel those are really pretty similar algorithms and, either LC or SVM without a K will usually do pretty similar thing and give pretty similar performance but depend on your implementation details one maybe more efficient than the other. But where one of these algorithm applies, logistic regression where SVM without a kernel the other one is to likely to work pretty well as well.</a:t>
            </a:r>
            <a:endParaRPr lang="en-US" altLang="zh-CN" sz="2000" dirty="0"/>
          </a:p>
        </p:txBody>
      </p:sp>
      <p:pic>
        <p:nvPicPr>
          <p:cNvPr id="2" name="图片 1"/>
          <p:cNvPicPr>
            <a:picLocks noChangeAspect="1"/>
          </p:cNvPicPr>
          <p:nvPr/>
        </p:nvPicPr>
        <p:blipFill>
          <a:blip r:embed="rId2"/>
          <a:stretch>
            <a:fillRect/>
          </a:stretch>
        </p:blipFill>
        <p:spPr>
          <a:xfrm>
            <a:off x="2163778" y="366475"/>
            <a:ext cx="9238095" cy="4571429"/>
          </a:xfrm>
          <a:prstGeom prst="rect">
            <a:avLst/>
          </a:prstGeom>
        </p:spPr>
      </p:pic>
    </p:spTree>
    <p:extLst>
      <p:ext uri="{BB962C8B-B14F-4D97-AF65-F5344CB8AC3E}">
        <p14:creationId xmlns:p14="http://schemas.microsoft.com/office/powerpoint/2010/main" val="23447710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a:t>
            </a:r>
            <a:r>
              <a:rPr lang="en-US" altLang="zh-CN" sz="2000" dirty="0" smtClean="0"/>
              <a:t>13</a:t>
            </a:r>
          </a:p>
          <a:p>
            <a:endParaRPr lang="en-US" altLang="zh-CN" sz="2000" dirty="0" smtClean="0"/>
          </a:p>
          <a:p>
            <a:r>
              <a:rPr lang="en-US" altLang="zh-CN" dirty="0" smtClean="0"/>
              <a:t>And this regime, when you have maybe up to 10,000 examples, maybe up to 50,000 and your number of features, this is reasonably large. That’s a very common regime and maybe that’s a regime where support vector machine without a kernel will shine, and you can do things much harder to do that</a:t>
            </a:r>
            <a:r>
              <a:rPr lang="en-US" altLang="zh-CN" dirty="0"/>
              <a:t> </a:t>
            </a:r>
            <a:r>
              <a:rPr lang="en-US" altLang="zh-CN" dirty="0" smtClean="0"/>
              <a:t>with logistic regression.</a:t>
            </a:r>
          </a:p>
          <a:p>
            <a:endParaRPr lang="en-US" altLang="zh-CN" dirty="0" smtClean="0"/>
          </a:p>
          <a:p>
            <a:r>
              <a:rPr lang="en-US" altLang="zh-CN" dirty="0" smtClean="0"/>
              <a:t>For all these problem, for all of these different regimes, a well designed neural network is likely to work well as well. The one disadvantage, or the one reason that might not sometimes use the neural network is that, for some of this problems, the neural network might be slow to train. But if you have a very good SVM implementation package, that could run faster, quite a bit faster than your neural network.</a:t>
            </a:r>
          </a:p>
          <a:p>
            <a:endParaRPr lang="en-US" altLang="zh-CN" dirty="0"/>
          </a:p>
          <a:p>
            <a:r>
              <a:rPr lang="en-US" altLang="zh-CN" dirty="0" smtClean="0"/>
              <a:t>The optimization problem that the SVM has is a convex optimization problem and so the good SVM optimization software packages will always find the global minimum or something close to it. </a:t>
            </a:r>
            <a:endParaRPr lang="en-US" altLang="zh-CN" dirty="0"/>
          </a:p>
          <a:p>
            <a:r>
              <a:rPr lang="en-US" altLang="zh-CN" dirty="0" smtClean="0"/>
              <a:t>And so for SVM, you don’t need to worry about local optima.</a:t>
            </a:r>
          </a:p>
          <a:p>
            <a:endParaRPr lang="en-US" altLang="zh-CN" dirty="0"/>
          </a:p>
          <a:p>
            <a:r>
              <a:rPr lang="en-US" altLang="zh-CN" dirty="0" smtClean="0"/>
              <a:t>In practice, local optima aren’t a huge problem for neural network, but they all solve, so this </a:t>
            </a:r>
            <a:r>
              <a:rPr lang="en-US" altLang="zh-CN" dirty="0"/>
              <a:t>i</a:t>
            </a:r>
            <a:r>
              <a:rPr lang="en-US" altLang="zh-CN" dirty="0" smtClean="0"/>
              <a:t>s one less thing to worry about if you’re using an SVM. And depending on your problem, the neural network maybe slower, especially in this sort of regime than the SVM.</a:t>
            </a:r>
          </a:p>
          <a:p>
            <a:endParaRPr lang="en-US" altLang="zh-CN" dirty="0" smtClean="0"/>
          </a:p>
          <a:p>
            <a:r>
              <a:rPr lang="en-US" altLang="zh-CN" dirty="0" smtClean="0"/>
              <a:t>SVM is still widely perceived as one of the most powerful learning algorithm, and this is regime of when there’s a very effective way to learn complex non  linear functions.</a:t>
            </a:r>
          </a:p>
        </p:txBody>
      </p:sp>
    </p:spTree>
    <p:extLst>
      <p:ext uri="{BB962C8B-B14F-4D97-AF65-F5344CB8AC3E}">
        <p14:creationId xmlns:p14="http://schemas.microsoft.com/office/powerpoint/2010/main" val="9197129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13</a:t>
            </a:r>
          </a:p>
          <a:p>
            <a:endParaRPr lang="en-US" altLang="zh-CN" sz="2000" dirty="0" smtClean="0"/>
          </a:p>
        </p:txBody>
      </p:sp>
      <p:pic>
        <p:nvPicPr>
          <p:cNvPr id="2" name="图片 1"/>
          <p:cNvPicPr>
            <a:picLocks noChangeAspect="1"/>
          </p:cNvPicPr>
          <p:nvPr/>
        </p:nvPicPr>
        <p:blipFill>
          <a:blip r:embed="rId2"/>
          <a:stretch>
            <a:fillRect/>
          </a:stretch>
        </p:blipFill>
        <p:spPr>
          <a:xfrm>
            <a:off x="2074272" y="1182019"/>
            <a:ext cx="8428571" cy="4571429"/>
          </a:xfrm>
          <a:prstGeom prst="rect">
            <a:avLst/>
          </a:prstGeom>
        </p:spPr>
      </p:pic>
    </p:spTree>
    <p:extLst>
      <p:ext uri="{BB962C8B-B14F-4D97-AF65-F5344CB8AC3E}">
        <p14:creationId xmlns:p14="http://schemas.microsoft.com/office/powerpoint/2010/main" val="30146380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13</a:t>
            </a:r>
          </a:p>
          <a:p>
            <a:endParaRPr lang="en-US" altLang="zh-CN" sz="2000" dirty="0" smtClean="0"/>
          </a:p>
        </p:txBody>
      </p:sp>
      <p:pic>
        <p:nvPicPr>
          <p:cNvPr id="2" name="图片 1"/>
          <p:cNvPicPr>
            <a:picLocks noChangeAspect="1"/>
          </p:cNvPicPr>
          <p:nvPr/>
        </p:nvPicPr>
        <p:blipFill>
          <a:blip r:embed="rId2"/>
          <a:stretch>
            <a:fillRect/>
          </a:stretch>
        </p:blipFill>
        <p:spPr>
          <a:xfrm>
            <a:off x="2288558" y="1828757"/>
            <a:ext cx="8000000" cy="3447619"/>
          </a:xfrm>
          <a:prstGeom prst="rect">
            <a:avLst/>
          </a:prstGeom>
        </p:spPr>
      </p:pic>
    </p:spTree>
    <p:extLst>
      <p:ext uri="{BB962C8B-B14F-4D97-AF65-F5344CB8AC3E}">
        <p14:creationId xmlns:p14="http://schemas.microsoft.com/office/powerpoint/2010/main" val="31689453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3477875"/>
          </a:xfrm>
          <a:prstGeom prst="rect">
            <a:avLst/>
          </a:prstGeom>
          <a:noFill/>
        </p:spPr>
        <p:txBody>
          <a:bodyPr wrap="square" rtlCol="0">
            <a:spAutoFit/>
          </a:bodyPr>
          <a:lstStyle/>
          <a:p>
            <a:r>
              <a:rPr lang="en-US" altLang="zh-CN" sz="2000" dirty="0" smtClean="0"/>
              <a:t>Chapter 13</a:t>
            </a:r>
          </a:p>
          <a:p>
            <a:endParaRPr lang="en-US" altLang="zh-CN" sz="2000" dirty="0" smtClean="0"/>
          </a:p>
          <a:p>
            <a:r>
              <a:rPr lang="en-US" altLang="zh-CN" sz="2000" u="sng" dirty="0" smtClean="0"/>
              <a:t>Support Vector Machines</a:t>
            </a:r>
          </a:p>
          <a:p>
            <a:r>
              <a:rPr lang="en-US" altLang="zh-CN" sz="2000" dirty="0" smtClean="0"/>
              <a:t>Large Margin Intuition</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r>
              <a:rPr lang="en-US" altLang="zh-CN" sz="2000" dirty="0" smtClean="0"/>
              <a:t>Sometimes we talk about support vector machines as large margin classifiers.</a:t>
            </a:r>
            <a:endParaRPr lang="en-US" altLang="zh-CN" sz="2000" dirty="0"/>
          </a:p>
        </p:txBody>
      </p:sp>
    </p:spTree>
    <p:extLst>
      <p:ext uri="{BB962C8B-B14F-4D97-AF65-F5344CB8AC3E}">
        <p14:creationId xmlns:p14="http://schemas.microsoft.com/office/powerpoint/2010/main" val="34759521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13</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r>
              <a:rPr lang="en-US" altLang="zh-CN" sz="2000" dirty="0" smtClean="0"/>
              <a:t>And so this build in an extra safety factor or safety margin factor into the support vector machine.</a:t>
            </a:r>
          </a:p>
          <a:p>
            <a:r>
              <a:rPr lang="en-US" altLang="zh-CN" sz="2000" dirty="0" smtClean="0"/>
              <a:t>Logistic regression does something similar too of course.</a:t>
            </a:r>
          </a:p>
        </p:txBody>
      </p:sp>
      <p:pic>
        <p:nvPicPr>
          <p:cNvPr id="3" name="图片 2"/>
          <p:cNvPicPr>
            <a:picLocks noChangeAspect="1"/>
          </p:cNvPicPr>
          <p:nvPr/>
        </p:nvPicPr>
        <p:blipFill>
          <a:blip r:embed="rId2"/>
          <a:stretch>
            <a:fillRect/>
          </a:stretch>
        </p:blipFill>
        <p:spPr>
          <a:xfrm>
            <a:off x="1969510" y="1259970"/>
            <a:ext cx="8638095" cy="4676190"/>
          </a:xfrm>
          <a:prstGeom prst="rect">
            <a:avLst/>
          </a:prstGeom>
        </p:spPr>
      </p:pic>
    </p:spTree>
    <p:extLst>
      <p:ext uri="{BB962C8B-B14F-4D97-AF65-F5344CB8AC3E}">
        <p14:creationId xmlns:p14="http://schemas.microsoft.com/office/powerpoint/2010/main" val="21606636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13</a:t>
            </a:r>
          </a:p>
          <a:p>
            <a:endParaRPr lang="en-US" altLang="zh-CN" sz="2000" dirty="0" smtClean="0"/>
          </a:p>
        </p:txBody>
      </p:sp>
      <p:pic>
        <p:nvPicPr>
          <p:cNvPr id="2" name="图片 1"/>
          <p:cNvPicPr>
            <a:picLocks noChangeAspect="1"/>
          </p:cNvPicPr>
          <p:nvPr/>
        </p:nvPicPr>
        <p:blipFill>
          <a:blip r:embed="rId2"/>
          <a:stretch>
            <a:fillRect/>
          </a:stretch>
        </p:blipFill>
        <p:spPr>
          <a:xfrm>
            <a:off x="1940939" y="1182019"/>
            <a:ext cx="8695238" cy="4742857"/>
          </a:xfrm>
          <a:prstGeom prst="rect">
            <a:avLst/>
          </a:prstGeom>
        </p:spPr>
      </p:pic>
    </p:spTree>
    <p:extLst>
      <p:ext uri="{BB962C8B-B14F-4D97-AF65-F5344CB8AC3E}">
        <p14:creationId xmlns:p14="http://schemas.microsoft.com/office/powerpoint/2010/main" val="8787767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13</a:t>
            </a:r>
          </a:p>
          <a:p>
            <a:endParaRPr lang="en-US" altLang="zh-CN" sz="2000" dirty="0" smtClean="0"/>
          </a:p>
        </p:txBody>
      </p:sp>
      <p:pic>
        <p:nvPicPr>
          <p:cNvPr id="2" name="图片 1"/>
          <p:cNvPicPr>
            <a:picLocks noChangeAspect="1"/>
          </p:cNvPicPr>
          <p:nvPr/>
        </p:nvPicPr>
        <p:blipFill>
          <a:blip r:embed="rId2"/>
          <a:stretch>
            <a:fillRect/>
          </a:stretch>
        </p:blipFill>
        <p:spPr>
          <a:xfrm>
            <a:off x="2474272" y="1726950"/>
            <a:ext cx="7628571" cy="3552381"/>
          </a:xfrm>
          <a:prstGeom prst="rect">
            <a:avLst/>
          </a:prstGeom>
        </p:spPr>
      </p:pic>
    </p:spTree>
    <p:extLst>
      <p:ext uri="{BB962C8B-B14F-4D97-AF65-F5344CB8AC3E}">
        <p14:creationId xmlns:p14="http://schemas.microsoft.com/office/powerpoint/2010/main" val="21194870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TotalTime>
  <Words>1211</Words>
  <Application>Microsoft Office PowerPoint</Application>
  <PresentationFormat>宽屏</PresentationFormat>
  <Paragraphs>345</Paragraphs>
  <Slides>34</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34</vt:i4>
      </vt:variant>
    </vt:vector>
  </HeadingPairs>
  <TitlesOfParts>
    <vt:vector size="38" baseType="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Steve</dc:creator>
  <cp:lastModifiedBy>Wang Steve</cp:lastModifiedBy>
  <cp:revision>33</cp:revision>
  <dcterms:created xsi:type="dcterms:W3CDTF">2018-11-03T01:54:01Z</dcterms:created>
  <dcterms:modified xsi:type="dcterms:W3CDTF">2018-11-04T02:59:24Z</dcterms:modified>
</cp:coreProperties>
</file>